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9"/>
  </p:notesMasterIdLst>
  <p:sldIdLst>
    <p:sldId id="256" r:id="rId2"/>
    <p:sldId id="258" r:id="rId3"/>
    <p:sldId id="260" r:id="rId4"/>
    <p:sldId id="259" r:id="rId5"/>
    <p:sldId id="261" r:id="rId6"/>
    <p:sldId id="279" r:id="rId7"/>
    <p:sldId id="309" r:id="rId8"/>
    <p:sldId id="311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4" r:id="rId19"/>
    <p:sldId id="325" r:id="rId20"/>
    <p:sldId id="322" r:id="rId21"/>
    <p:sldId id="326" r:id="rId22"/>
    <p:sldId id="323" r:id="rId23"/>
    <p:sldId id="329" r:id="rId24"/>
    <p:sldId id="290" r:id="rId25"/>
    <p:sldId id="330" r:id="rId26"/>
    <p:sldId id="328" r:id="rId27"/>
    <p:sldId id="331" r:id="rId28"/>
  </p:sldIdLst>
  <p:sldSz cx="9144000" cy="5143500" type="screen16x9"/>
  <p:notesSz cx="6858000" cy="9144000"/>
  <p:embeddedFontLst>
    <p:embeddedFont>
      <p:font typeface="Bahnschrift SemiBold" panose="020B0502040204020203" pitchFamily="34" charset="0"/>
      <p:bold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807CED-4606-4039-BE62-9E3E558C976F}">
  <a:tblStyle styleId="{E9807CED-4606-4039-BE62-9E3E558C9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7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5T11:05:55.4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5T11:05:55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 24575,'0'6'0,"0"5"0,0 5 0,-3-1 0,-1 0 0,-3-3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734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479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96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673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128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65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888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233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52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9fa94098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9fa94098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16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3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19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6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1" r:id="rId8"/>
    <p:sldLayoutId id="2147483666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1/18/ISO_C%2B%2B_Logo.svg/1822px-ISO_C%2B%2B_Logo.svg.png" TargetMode="External"/><Relationship Id="rId3" Type="http://schemas.openxmlformats.org/officeDocument/2006/relationships/hyperlink" Target="https://hu.wikipedia.org/wiki/F%C3%A1jl:Universitatea_Babes_Bolyai_Logo.jpg" TargetMode="External"/><Relationship Id="rId7" Type="http://schemas.openxmlformats.org/officeDocument/2006/relationships/hyperlink" Target="https://seeklogo.com/images/V/vuetify-logo-3BCF73C928-seeklogo.com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iro.medium.com/v2/resize:fit:900/1*OrjCKmou1jT4It5so5gvOA.jpeg" TargetMode="External"/><Relationship Id="rId5" Type="http://schemas.openxmlformats.org/officeDocument/2006/relationships/hyperlink" Target="https://www.pngwing.com/en/free-png-ahozj" TargetMode="External"/><Relationship Id="rId10" Type="http://schemas.openxmlformats.org/officeDocument/2006/relationships/hyperlink" Target="https://i.ytimg.com/vi/VaI9tV8GQFk/maxresdefault.jpg" TargetMode="External"/><Relationship Id="rId4" Type="http://schemas.openxmlformats.org/officeDocument/2006/relationships/hyperlink" Target="https://dev.to/ericchapman/your-first-steps-with-express-js-34op" TargetMode="External"/><Relationship Id="rId9" Type="http://schemas.openxmlformats.org/officeDocument/2006/relationships/hyperlink" Target="https://vteams.com/wp-content/uploads/2020/11/mevn-stack-frameworks-1-1024x275.png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58929" y="722168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dirty="0">
                <a:solidFill>
                  <a:schemeClr val="accent1"/>
                </a:solidFill>
              </a:rPr>
              <a:t>Órarend készítő webalkalmazás szimulált lehűtéssel</a:t>
            </a:r>
            <a:r>
              <a:rPr lang="en-US" sz="40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84337" y="2675988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 descr="Babeș–Bolyai Tudományegyetem – Wikipédia">
            <a:extLst>
              <a:ext uri="{FF2B5EF4-FFF2-40B4-BE49-F238E27FC236}">
                <a16:creationId xmlns:a16="http://schemas.microsoft.com/office/drawing/2014/main" id="{2B1A5E03-B362-B115-A4D0-5D702ADB8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75" y="3938064"/>
            <a:ext cx="1177925" cy="117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59A4122-B233-AAC6-A361-13F9B0BF83D6}"/>
              </a:ext>
            </a:extLst>
          </p:cNvPr>
          <p:cNvSpPr txBox="1"/>
          <p:nvPr/>
        </p:nvSpPr>
        <p:spPr>
          <a:xfrm>
            <a:off x="321469" y="3386138"/>
            <a:ext cx="158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b="1" dirty="0">
                <a:solidFill>
                  <a:schemeClr val="bg2"/>
                </a:solidFill>
                <a:latin typeface="Montserrat" panose="00000500000000000000" pitchFamily="2" charset="0"/>
              </a:rPr>
              <a:t>Szerző</a:t>
            </a:r>
            <a:r>
              <a:rPr lang="en-US" sz="1800" b="1" dirty="0">
                <a:solidFill>
                  <a:schemeClr val="bg2"/>
                </a:solidFill>
                <a:latin typeface="Montserrat" panose="00000500000000000000" pitchFamily="2" charset="0"/>
              </a:rPr>
              <a:t>:</a:t>
            </a:r>
            <a:endParaRPr lang="hu-HU" sz="1800" b="1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r>
              <a:rPr lang="hu-HU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Biró</a:t>
            </a:r>
            <a:r>
              <a:rPr lang="hu-HU" sz="1800" dirty="0">
                <a:solidFill>
                  <a:schemeClr val="tx1"/>
                </a:solidFill>
                <a:latin typeface="Montserrat" panose="00000500000000000000" pitchFamily="2" charset="0"/>
              </a:rPr>
              <a:t> Botond</a:t>
            </a:r>
            <a:endParaRPr lang="en-US" sz="18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F79E83D-48C8-673B-A461-903AE11485F6}"/>
              </a:ext>
            </a:extLst>
          </p:cNvPr>
          <p:cNvSpPr txBox="1"/>
          <p:nvPr/>
        </p:nvSpPr>
        <p:spPr>
          <a:xfrm>
            <a:off x="321469" y="4220663"/>
            <a:ext cx="542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Montserrat" panose="00000500000000000000" pitchFamily="2" charset="0"/>
              </a:rPr>
              <a:t>T</a:t>
            </a:r>
            <a:r>
              <a:rPr lang="hu-HU" sz="1800" b="1" dirty="0" err="1">
                <a:solidFill>
                  <a:schemeClr val="bg2"/>
                </a:solidFill>
                <a:latin typeface="Montserrat" panose="00000500000000000000" pitchFamily="2" charset="0"/>
              </a:rPr>
              <a:t>émavezető</a:t>
            </a:r>
            <a:r>
              <a:rPr lang="en-US" sz="1800" b="1" dirty="0">
                <a:solidFill>
                  <a:schemeClr val="bg2"/>
                </a:solidFill>
                <a:latin typeface="Montserrat" panose="00000500000000000000" pitchFamily="2" charset="0"/>
              </a:rPr>
              <a:t>:</a:t>
            </a:r>
            <a:endParaRPr lang="hu-HU" sz="1800" b="1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Dr.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Pătcaș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Csaba-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György</a:t>
            </a:r>
            <a:r>
              <a:rPr lang="hu-HU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egyetemi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adjunktus</a:t>
            </a:r>
            <a:endParaRPr lang="en-US" sz="18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C1931E-3D6F-5F61-073C-6932005E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Implementáció</a:t>
            </a:r>
            <a:endParaRPr lang="en-US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D82539-9A1E-2F3F-0FF6-A4733D401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331" y="872700"/>
            <a:ext cx="4631700" cy="3398100"/>
          </a:xfrm>
        </p:spPr>
        <p:txBody>
          <a:bodyPr/>
          <a:lstStyle/>
          <a:p>
            <a:pPr marL="114300" indent="0">
              <a:buNone/>
            </a:pPr>
            <a:r>
              <a:rPr lang="hu-HU" sz="1800" dirty="0">
                <a:solidFill>
                  <a:schemeClr val="bg2"/>
                </a:solidFill>
              </a:rPr>
              <a:t>        </a:t>
            </a:r>
            <a:r>
              <a:rPr lang="hu-HU" sz="1800" dirty="0" err="1">
                <a:solidFill>
                  <a:schemeClr val="bg2"/>
                </a:solidFill>
              </a:rPr>
              <a:t>Modularizálás</a:t>
            </a:r>
            <a:endParaRPr lang="hu-HU" dirty="0">
              <a:solidFill>
                <a:schemeClr val="bg2"/>
              </a:solidFill>
            </a:endParaRPr>
          </a:p>
          <a:p>
            <a:endParaRPr lang="hu-HU" dirty="0">
              <a:solidFill>
                <a:schemeClr val="bg2"/>
              </a:solidFill>
            </a:endParaRPr>
          </a:p>
          <a:p>
            <a:endParaRPr lang="hu-HU" dirty="0"/>
          </a:p>
          <a:p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E01851B-1C33-0330-30F0-859B9A2B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88" y="1345475"/>
            <a:ext cx="6282407" cy="37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319402" y="10462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Reprezentáció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2149164" y="2545511"/>
            <a:ext cx="2050868" cy="546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buSzPts val="1100"/>
            </a:pPr>
            <a:r>
              <a:rPr lang="en-US" sz="1800" b="1" dirty="0" err="1">
                <a:solidFill>
                  <a:schemeClr val="accent1"/>
                </a:solidFill>
              </a:rPr>
              <a:t>Osz</a:t>
            </a:r>
            <a:r>
              <a:rPr lang="hu-HU" sz="1800" b="1" dirty="0" err="1">
                <a:solidFill>
                  <a:schemeClr val="accent1"/>
                </a:solidFill>
              </a:rPr>
              <a:t>tály</a:t>
            </a:r>
            <a:endParaRPr lang="hu-HU" sz="1800" b="1" dirty="0">
              <a:solidFill>
                <a:schemeClr val="accent1"/>
              </a:solidFill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28A9E131-3E28-95C5-2CD2-DE0AFA94282D}"/>
              </a:ext>
            </a:extLst>
          </p:cNvPr>
          <p:cNvSpPr txBox="1"/>
          <p:nvPr/>
        </p:nvSpPr>
        <p:spPr>
          <a:xfrm>
            <a:off x="3882843" y="2597989"/>
            <a:ext cx="109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Tanár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43215B1-5428-3068-973A-8AB58F9CEC4A}"/>
              </a:ext>
            </a:extLst>
          </p:cNvPr>
          <p:cNvSpPr txBox="1"/>
          <p:nvPr/>
        </p:nvSpPr>
        <p:spPr>
          <a:xfrm>
            <a:off x="7624917" y="4185055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Terem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0BA8712-41FF-5899-9C5C-740E32F5901B}"/>
              </a:ext>
            </a:extLst>
          </p:cNvPr>
          <p:cNvSpPr txBox="1"/>
          <p:nvPr/>
        </p:nvSpPr>
        <p:spPr>
          <a:xfrm>
            <a:off x="7399703" y="1437600"/>
            <a:ext cx="141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Tantárgy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EE76B55-EBE1-8886-E4FE-DEB01D482298}"/>
              </a:ext>
            </a:extLst>
          </p:cNvPr>
          <p:cNvSpPr txBox="1"/>
          <p:nvPr/>
        </p:nvSpPr>
        <p:spPr>
          <a:xfrm>
            <a:off x="3308191" y="143775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Tanóra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5337FB7-09E7-5A2F-EFB4-E16881C8B153}"/>
              </a:ext>
            </a:extLst>
          </p:cNvPr>
          <p:cNvSpPr txBox="1"/>
          <p:nvPr/>
        </p:nvSpPr>
        <p:spPr>
          <a:xfrm>
            <a:off x="5321938" y="2602019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Elérhetőségi táblázat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FBFECB4-1852-DB7C-2670-8548F1BD1E39}"/>
              </a:ext>
            </a:extLst>
          </p:cNvPr>
          <p:cNvSpPr txBox="1"/>
          <p:nvPr/>
        </p:nvSpPr>
        <p:spPr>
          <a:xfrm>
            <a:off x="3010603" y="418505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Órarend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FF2F99D7-2349-3BD9-1706-5D016D0CA68D}"/>
              </a:ext>
            </a:extLst>
          </p:cNvPr>
          <p:cNvCxnSpPr>
            <a:cxnSpLocks/>
            <a:endCxn id="230" idx="0"/>
          </p:cNvCxnSpPr>
          <p:nvPr/>
        </p:nvCxnSpPr>
        <p:spPr>
          <a:xfrm flipH="1">
            <a:off x="3174598" y="1830367"/>
            <a:ext cx="315473" cy="715144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488C3FDC-222B-B0AB-3E42-C29E158AC4D9}"/>
              </a:ext>
            </a:extLst>
          </p:cNvPr>
          <p:cNvCxnSpPr>
            <a:cxnSpLocks/>
          </p:cNvCxnSpPr>
          <p:nvPr/>
        </p:nvCxnSpPr>
        <p:spPr>
          <a:xfrm>
            <a:off x="4010628" y="1837790"/>
            <a:ext cx="128622" cy="70118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49BC40B2-9AB8-2F55-F996-57F2C591677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4331228" y="1622266"/>
            <a:ext cx="3068475" cy="15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DCA20071-5863-C415-734A-7D33A38E5504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05098" y="1806932"/>
            <a:ext cx="61677" cy="2321185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4FBDD379-7307-1D58-381B-CF3F2788C863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6701483" y="2971351"/>
            <a:ext cx="1164336" cy="1186944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2C150F94-2CC4-B6E6-1763-0B6061BC6DE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734125" y="2786685"/>
            <a:ext cx="587813" cy="196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2D08F69F-BC2C-5287-ADF1-B40FBF2103A7}"/>
              </a:ext>
            </a:extLst>
          </p:cNvPr>
          <p:cNvCxnSpPr>
            <a:cxnSpLocks/>
            <a:stCxn id="230" idx="2"/>
          </p:cNvCxnSpPr>
          <p:nvPr/>
        </p:nvCxnSpPr>
        <p:spPr>
          <a:xfrm>
            <a:off x="3174598" y="3092017"/>
            <a:ext cx="413661" cy="103610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CEAE87B2-63AB-B3CF-6A37-D69A34EECF80}"/>
              </a:ext>
            </a:extLst>
          </p:cNvPr>
          <p:cNvCxnSpPr>
            <a:cxnSpLocks/>
          </p:cNvCxnSpPr>
          <p:nvPr/>
        </p:nvCxnSpPr>
        <p:spPr>
          <a:xfrm flipH="1">
            <a:off x="3819710" y="3042789"/>
            <a:ext cx="381836" cy="111156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A149EB9F-49AA-9DD4-4505-C895DB15438D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flipH="1">
            <a:off x="4198749" y="4369721"/>
            <a:ext cx="3426168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Kép 8">
            <a:extLst>
              <a:ext uri="{FF2B5EF4-FFF2-40B4-BE49-F238E27FC236}">
                <a16:creationId xmlns:a16="http://schemas.microsoft.com/office/drawing/2014/main" id="{BA7EA0F7-B18A-8DE7-9317-06A72DDC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07" y="1015383"/>
            <a:ext cx="6973027" cy="4574586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9DB232E-F5B7-805B-EADB-09E10C4C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50" y="1094074"/>
            <a:ext cx="6543815" cy="441720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E5BA886-3F0C-0C98-BAA4-CC5490788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417" y="773778"/>
            <a:ext cx="6690679" cy="447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1156525" y="10356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Backend</a:t>
            </a:r>
            <a:endParaRPr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68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REST API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CRUD műveletek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fejlesztési sebesség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alkalmazás teljesítmény</a:t>
            </a:r>
          </a:p>
        </p:txBody>
      </p:sp>
      <p:sp>
        <p:nvSpPr>
          <p:cNvPr id="216" name="Google Shape;216;p33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Your first steps with Express.js - DEV Community">
            <a:extLst>
              <a:ext uri="{FF2B5EF4-FFF2-40B4-BE49-F238E27FC236}">
                <a16:creationId xmlns:a16="http://schemas.microsoft.com/office/drawing/2014/main" id="{6B18376F-A472-FA47-FED2-DBE5D6F8D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133" y="759513"/>
            <a:ext cx="1871242" cy="105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9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410209" y="1260668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Adatbázis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4284618" y="2340385"/>
            <a:ext cx="4431362" cy="2545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800" dirty="0" err="1"/>
              <a:t>NoSql</a:t>
            </a:r>
            <a:r>
              <a:rPr lang="hu-HU" sz="1800" dirty="0"/>
              <a:t>, dokumentumokon alapszik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800" dirty="0"/>
              <a:t>könnyű az adatok továbbítása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800" dirty="0"/>
              <a:t>keretrendszer </a:t>
            </a:r>
            <a:r>
              <a:rPr lang="hu-HU" sz="1800" dirty="0" err="1"/>
              <a:t>NodeJS</a:t>
            </a:r>
            <a:r>
              <a:rPr lang="hu-HU" sz="1800" dirty="0"/>
              <a:t>-ben</a:t>
            </a:r>
            <a:endParaRPr sz="1800" dirty="0"/>
          </a:p>
        </p:txBody>
      </p:sp>
      <p:pic>
        <p:nvPicPr>
          <p:cNvPr id="2050" name="Picture 2" descr="Top 8 MongoDB GUI Tools to Use in 2023">
            <a:extLst>
              <a:ext uri="{FF2B5EF4-FFF2-40B4-BE49-F238E27FC236}">
                <a16:creationId xmlns:a16="http://schemas.microsoft.com/office/drawing/2014/main" id="{C774B8CE-392F-A690-859A-55B0854D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328" y="758641"/>
            <a:ext cx="1754232" cy="140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5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1156525" y="10356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Frontend</a:t>
            </a:r>
            <a:endParaRPr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68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modern, esztétikus weboldal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komponensek használata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SPA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 err="1"/>
              <a:t>Axios</a:t>
            </a:r>
            <a:r>
              <a:rPr lang="hu-HU" sz="1800" dirty="0"/>
              <a:t> általi kommunikálás a backend-el</a:t>
            </a:r>
          </a:p>
        </p:txBody>
      </p:sp>
      <p:sp>
        <p:nvSpPr>
          <p:cNvPr id="216" name="Google Shape;216;p33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VueJs: The basics in 4 mins. The simplicity of Vue.Js and its light… | by  James Samuel | codeburst">
            <a:extLst>
              <a:ext uri="{FF2B5EF4-FFF2-40B4-BE49-F238E27FC236}">
                <a16:creationId xmlns:a16="http://schemas.microsoft.com/office/drawing/2014/main" id="{B03789B7-96C3-B8AA-A961-CDB4B722B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14" y="460511"/>
            <a:ext cx="1909400" cy="116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uetify - Crunchbase Company Profile &amp; Funding">
            <a:extLst>
              <a:ext uri="{FF2B5EF4-FFF2-40B4-BE49-F238E27FC236}">
                <a16:creationId xmlns:a16="http://schemas.microsoft.com/office/drawing/2014/main" id="{9819C452-ABAB-65A9-6651-88B960AD0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809" y="110315"/>
            <a:ext cx="1545771" cy="15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BBD1282A-33DC-4A0F-2E8D-0627AF0A9F84}"/>
              </a:ext>
            </a:extLst>
          </p:cNvPr>
          <p:cNvSpPr txBox="1"/>
          <p:nvPr/>
        </p:nvSpPr>
        <p:spPr>
          <a:xfrm>
            <a:off x="5087031" y="1333929"/>
            <a:ext cx="975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Vuetify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6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1156525" y="10356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Szolgáltatás</a:t>
            </a:r>
            <a:endParaRPr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68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gyorsaság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OOP használata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JSON által történik a kommunikáció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hu-HU" sz="1800" dirty="0"/>
          </a:p>
        </p:txBody>
      </p:sp>
      <p:sp>
        <p:nvSpPr>
          <p:cNvPr id="216" name="Google Shape;216;p33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C++ - Wikipedia">
            <a:extLst>
              <a:ext uri="{FF2B5EF4-FFF2-40B4-BE49-F238E27FC236}">
                <a16:creationId xmlns:a16="http://schemas.microsoft.com/office/drawing/2014/main" id="{7F55E2B9-62A0-218F-1468-BF8120248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43" y="316405"/>
            <a:ext cx="1470963" cy="165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5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1156525" y="10356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Szimulált lehűtés</a:t>
            </a:r>
            <a:endParaRPr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1038958" y="2009748"/>
            <a:ext cx="4813201" cy="268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lineáris hűtési mechanizmus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véletlenszerű kezdő </a:t>
            </a:r>
            <a:r>
              <a:rPr lang="hu-HU" sz="1800" dirty="0" err="1"/>
              <a:t>inicializáció</a:t>
            </a: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csak konfliktusmentes változtatások engedése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maximalizálás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manuális értékbeállítás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hu-HU" sz="1800" dirty="0"/>
          </a:p>
        </p:txBody>
      </p:sp>
      <p:sp>
        <p:nvSpPr>
          <p:cNvPr id="216" name="Google Shape;216;p33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8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9904A48-6C16-334E-2727-F16E93668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017" y="3738117"/>
            <a:ext cx="4462500" cy="67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E26F75C5-195B-B545-D41C-B9837FD7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17" y="2404125"/>
            <a:ext cx="4462500" cy="841800"/>
          </a:xfrm>
        </p:spPr>
        <p:txBody>
          <a:bodyPr/>
          <a:lstStyle/>
          <a:p>
            <a:r>
              <a:rPr lang="hu-HU" dirty="0"/>
              <a:t>Kísérleti eredmények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882205" y="5301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hu-HU" dirty="0"/>
              <a:t>Kísérleti eredmények</a:t>
            </a:r>
            <a:endParaRPr lang="en-US"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415594" y="1791300"/>
            <a:ext cx="4232100" cy="268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sok időt vett igénybe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kis, közepes iskolák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megbízható, helyes eredmény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fontos a paraméterek beállítása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</p:txBody>
      </p:sp>
      <p:sp>
        <p:nvSpPr>
          <p:cNvPr id="216" name="Google Shape;216;p33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83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E6D884-5383-AE1E-8A89-F6332D6D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Paraméterek beállítása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17F23D8-E2AD-AEE0-F589-15EECF54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00" y="954346"/>
            <a:ext cx="6496019" cy="418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1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Tartalomjegyzék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989851" y="1437318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Bevezető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436414" y="1130307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406429" y="1313550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probléma ismertetése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792147" y="1130307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1988850" y="2379750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Implementáció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581542" y="2197314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6406429" y="235743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Kísérleti eredmények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4913029" y="2197314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" name="Google Shape;205;p32">
            <a:extLst>
              <a:ext uri="{FF2B5EF4-FFF2-40B4-BE49-F238E27FC236}">
                <a16:creationId xmlns:a16="http://schemas.microsoft.com/office/drawing/2014/main" id="{8BA1FF97-1C96-5BA5-29DF-B15DAAA2D264}"/>
              </a:ext>
            </a:extLst>
          </p:cNvPr>
          <p:cNvSpPr txBox="1">
            <a:spLocks/>
          </p:cNvSpPr>
          <p:nvPr/>
        </p:nvSpPr>
        <p:spPr>
          <a:xfrm>
            <a:off x="591584" y="3350343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</a:t>
            </a:r>
            <a:r>
              <a:rPr lang="hu-HU" dirty="0"/>
              <a:t>5</a:t>
            </a:r>
            <a:endParaRPr lang="en" dirty="0"/>
          </a:p>
        </p:txBody>
      </p:sp>
      <p:sp>
        <p:nvSpPr>
          <p:cNvPr id="2" name="Google Shape;204;p32">
            <a:extLst>
              <a:ext uri="{FF2B5EF4-FFF2-40B4-BE49-F238E27FC236}">
                <a16:creationId xmlns:a16="http://schemas.microsoft.com/office/drawing/2014/main" id="{B4B6BC8A-7F7E-B097-E70E-2E4BC36DD3B1}"/>
              </a:ext>
            </a:extLst>
          </p:cNvPr>
          <p:cNvSpPr txBox="1">
            <a:spLocks/>
          </p:cNvSpPr>
          <p:nvPr/>
        </p:nvSpPr>
        <p:spPr>
          <a:xfrm>
            <a:off x="1988849" y="3629193"/>
            <a:ext cx="2497425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dirty="0"/>
              <a:t>Továbbfejlesztések</a:t>
            </a:r>
          </a:p>
        </p:txBody>
      </p:sp>
      <p:sp>
        <p:nvSpPr>
          <p:cNvPr id="3" name="Google Shape;205;p32">
            <a:extLst>
              <a:ext uri="{FF2B5EF4-FFF2-40B4-BE49-F238E27FC236}">
                <a16:creationId xmlns:a16="http://schemas.microsoft.com/office/drawing/2014/main" id="{790753F2-1ECF-E33C-547D-E4CCFA1F960D}"/>
              </a:ext>
            </a:extLst>
          </p:cNvPr>
          <p:cNvSpPr txBox="1">
            <a:spLocks/>
          </p:cNvSpPr>
          <p:nvPr/>
        </p:nvSpPr>
        <p:spPr>
          <a:xfrm>
            <a:off x="4913029" y="3350343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</a:t>
            </a:r>
            <a:r>
              <a:rPr lang="hu-HU" dirty="0"/>
              <a:t>6</a:t>
            </a:r>
            <a:endParaRPr lang="en" dirty="0"/>
          </a:p>
        </p:txBody>
      </p:sp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39D23430-C252-3589-A079-39B18104AFBC}"/>
              </a:ext>
            </a:extLst>
          </p:cNvPr>
          <p:cNvSpPr txBox="1">
            <a:spLocks/>
          </p:cNvSpPr>
          <p:nvPr/>
        </p:nvSpPr>
        <p:spPr>
          <a:xfrm>
            <a:off x="6406429" y="3629193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dirty="0"/>
              <a:t>Demó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520185" y="2246988"/>
            <a:ext cx="483558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600" dirty="0"/>
              <a:t>Továbbfejlesztések</a:t>
            </a:r>
            <a:endParaRPr sz="3600"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682017" y="1351424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5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9904A48-6C16-334E-2727-F16E93668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017" y="3738117"/>
            <a:ext cx="4462500" cy="67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882205" y="5301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hu-HU" dirty="0"/>
              <a:t>Továbbfejlesztések</a:t>
            </a:r>
            <a:endParaRPr lang="en-US"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415594" y="1791300"/>
            <a:ext cx="4232100" cy="268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C++ szolgáltatás gyorsítása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iskolával való együttműködés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import-export rendszer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frontend megújítása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visszajelzések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kiadás</a:t>
            </a:r>
          </a:p>
        </p:txBody>
      </p:sp>
      <p:sp>
        <p:nvSpPr>
          <p:cNvPr id="216" name="Google Shape;216;p33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2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682017" y="2229321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Demó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6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9904A48-6C16-334E-2727-F16E93668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017" y="3738117"/>
            <a:ext cx="4462500" cy="67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F53C05-C844-02A7-6354-770C5AD7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FC2104C-1F78-26E7-17A5-7CB4340B86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6BEDB838-9C9A-1A90-61E5-693C07A191E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Órarendkészítő_végső">
            <a:hlinkClick r:id="" action="ppaction://media"/>
            <a:extLst>
              <a:ext uri="{FF2B5EF4-FFF2-40B4-BE49-F238E27FC236}">
                <a16:creationId xmlns:a16="http://schemas.microsoft.com/office/drawing/2014/main" id="{6B180CAB-F22B-8E9A-3372-A2DED9F7FA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Források</a:t>
            </a:r>
            <a:endParaRPr dirty="0"/>
          </a:p>
        </p:txBody>
      </p:sp>
      <p:sp>
        <p:nvSpPr>
          <p:cNvPr id="673" name="Google Shape;673;p6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b="1" dirty="0">
                <a:solidFill>
                  <a:schemeClr val="accent1"/>
                </a:solidFill>
              </a:rPr>
              <a:t>Képek</a:t>
            </a:r>
            <a:r>
              <a:rPr lang="en" b="1" dirty="0">
                <a:solidFill>
                  <a:schemeClr val="accent1"/>
                </a:solidFill>
              </a:rPr>
              <a:t>:</a:t>
            </a:r>
            <a:endParaRPr b="1" dirty="0">
              <a:solidFill>
                <a:schemeClr val="accent1"/>
              </a:solidFill>
            </a:endParaRPr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uFill>
                  <a:noFill/>
                </a:uFill>
                <a:hlinkClick r:id="rId3"/>
              </a:rPr>
              <a:t>Babeș</a:t>
            </a:r>
            <a:r>
              <a:rPr lang="en-US" dirty="0">
                <a:uFill>
                  <a:noFill/>
                </a:uFill>
                <a:hlinkClick r:id="rId3"/>
              </a:rPr>
              <a:t>–</a:t>
            </a:r>
            <a:r>
              <a:rPr lang="en-US" dirty="0" err="1">
                <a:uFill>
                  <a:noFill/>
                </a:uFill>
                <a:hlinkClick r:id="rId3"/>
              </a:rPr>
              <a:t>Bolyai</a:t>
            </a:r>
            <a:r>
              <a:rPr lang="en-US" dirty="0">
                <a:uFill>
                  <a:noFill/>
                </a:uFill>
                <a:hlinkClick r:id="rId3"/>
              </a:rPr>
              <a:t> </a:t>
            </a:r>
            <a:r>
              <a:rPr lang="en-US" dirty="0" err="1">
                <a:uFill>
                  <a:noFill/>
                </a:uFill>
                <a:hlinkClick r:id="rId3"/>
              </a:rPr>
              <a:t>Tudományegyetem</a:t>
            </a:r>
            <a:r>
              <a:rPr lang="en-US" dirty="0">
                <a:uFill>
                  <a:noFill/>
                </a:uFill>
                <a:hlinkClick r:id="rId3"/>
              </a:rPr>
              <a:t> Logo</a:t>
            </a:r>
            <a:endParaRPr dirty="0"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uFill>
                  <a:noFill/>
                </a:uFill>
                <a:hlinkClick r:id="rId4"/>
              </a:rPr>
              <a:t>NodeJS With </a:t>
            </a:r>
            <a:r>
              <a:rPr lang="en-US" dirty="0" err="1">
                <a:uFill>
                  <a:noFill/>
                </a:uFill>
                <a:hlinkClick r:id="rId4"/>
              </a:rPr>
              <a:t>ExpressJS</a:t>
            </a:r>
            <a:r>
              <a:rPr lang="en-US" dirty="0">
                <a:uFill>
                  <a:noFill/>
                </a:uFill>
                <a:hlinkClick r:id="rId4"/>
              </a:rPr>
              <a:t> Logo</a:t>
            </a:r>
            <a:endParaRPr dirty="0"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uFill>
                  <a:noFill/>
                </a:uFill>
                <a:hlinkClick r:id="rId5"/>
              </a:rPr>
              <a:t>MongoDB Logo</a:t>
            </a:r>
            <a:endParaRPr dirty="0"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uFill>
                  <a:noFill/>
                </a:uFill>
                <a:hlinkClick r:id="rId6"/>
              </a:rPr>
              <a:t>VueJS</a:t>
            </a:r>
            <a:r>
              <a:rPr lang="en-US" dirty="0">
                <a:uFill>
                  <a:noFill/>
                </a:uFill>
                <a:hlinkClick r:id="rId6"/>
              </a:rPr>
              <a:t> Logo</a:t>
            </a:r>
            <a:endParaRPr lang="hu-HU" dirty="0">
              <a:uFill>
                <a:noFill/>
              </a:uFill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hlinkClick r:id="rId7"/>
              </a:rPr>
              <a:t>Vuetify</a:t>
            </a:r>
            <a:r>
              <a:rPr lang="en-US" dirty="0">
                <a:hlinkClick r:id="rId7"/>
              </a:rPr>
              <a:t> Logo</a:t>
            </a:r>
            <a:endParaRPr lang="hu-HU" dirty="0"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hlinkClick r:id="rId8"/>
              </a:rPr>
              <a:t>C++ </a:t>
            </a:r>
            <a:r>
              <a:rPr lang="hu-HU" dirty="0" err="1">
                <a:hlinkClick r:id="rId8"/>
              </a:rPr>
              <a:t>Logo</a:t>
            </a:r>
            <a:endParaRPr lang="hu-HU" dirty="0"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hlinkClick r:id="rId9"/>
              </a:rPr>
              <a:t>MEVN </a:t>
            </a:r>
            <a:r>
              <a:rPr lang="hu-HU" dirty="0" err="1">
                <a:hlinkClick r:id="rId9"/>
              </a:rPr>
              <a:t>Stack</a:t>
            </a:r>
            <a:r>
              <a:rPr lang="hu-HU" dirty="0">
                <a:hlinkClick r:id="rId9"/>
              </a:rPr>
              <a:t> Framework</a:t>
            </a:r>
            <a:endParaRPr lang="hu-HU" dirty="0"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>
                <a:hlinkClick r:id="rId10"/>
              </a:rPr>
              <a:t>Vue</a:t>
            </a:r>
            <a:r>
              <a:rPr lang="hu-HU" dirty="0">
                <a:hlinkClick r:id="rId10"/>
              </a:rPr>
              <a:t> </a:t>
            </a:r>
            <a:r>
              <a:rPr lang="hu-HU" dirty="0" err="1">
                <a:hlinkClick r:id="rId10"/>
              </a:rPr>
              <a:t>With</a:t>
            </a:r>
            <a:r>
              <a:rPr lang="hu-HU" dirty="0">
                <a:hlinkClick r:id="rId10"/>
              </a:rPr>
              <a:t> </a:t>
            </a:r>
            <a:r>
              <a:rPr lang="hu-HU" dirty="0" err="1">
                <a:hlinkClick r:id="rId10"/>
              </a:rPr>
              <a:t>Vietify</a:t>
            </a:r>
            <a:endParaRPr lang="hu-HU" dirty="0"/>
          </a:p>
          <a:p>
            <a:pPr marL="139700" marR="508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u-HU" dirty="0"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0" marR="508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00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BE5989-6E54-A6FE-FD8B-A9F764BA5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038" y="822182"/>
            <a:ext cx="7078661" cy="2052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</a:t>
            </a:r>
            <a:r>
              <a:rPr lang="hu-HU" dirty="0" err="1">
                <a:solidFill>
                  <a:schemeClr val="accent1"/>
                </a:solidFill>
              </a:rPr>
              <a:t>öszönöm</a:t>
            </a:r>
            <a:r>
              <a:rPr lang="hu-HU" dirty="0">
                <a:solidFill>
                  <a:schemeClr val="accent1"/>
                </a:solidFill>
              </a:rPr>
              <a:t> a figyelmet</a:t>
            </a:r>
            <a:r>
              <a:rPr lang="ro-RO" dirty="0">
                <a:solidFill>
                  <a:schemeClr val="accent1"/>
                </a:solidFill>
              </a:rPr>
              <a:t>!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17BFFA7-25B9-7028-9817-AE1026734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999" y="3178988"/>
            <a:ext cx="6770700" cy="5571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5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BE5989-6E54-A6FE-FD8B-A9F764BA5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038" y="822182"/>
            <a:ext cx="7078661" cy="2052600"/>
          </a:xfrm>
        </p:spPr>
        <p:txBody>
          <a:bodyPr/>
          <a:lstStyle/>
          <a:p>
            <a:r>
              <a:rPr lang="ro-RO" dirty="0">
                <a:solidFill>
                  <a:schemeClr val="accent1"/>
                </a:solidFill>
              </a:rPr>
              <a:t>K</a:t>
            </a:r>
            <a:r>
              <a:rPr lang="hu-HU" dirty="0" err="1">
                <a:solidFill>
                  <a:schemeClr val="accent1"/>
                </a:solidFill>
              </a:rPr>
              <a:t>érdések</a:t>
            </a:r>
            <a:r>
              <a:rPr lang="ro-RO" dirty="0">
                <a:solidFill>
                  <a:schemeClr val="accent1"/>
                </a:solidFill>
              </a:rPr>
              <a:t>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17BFFA7-25B9-7028-9817-AE1026734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999" y="3178988"/>
            <a:ext cx="6770700" cy="5571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371021" y="691483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Reprezentáció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2149164" y="2545511"/>
            <a:ext cx="2050868" cy="546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buSzPts val="1100"/>
            </a:pPr>
            <a:r>
              <a:rPr lang="en-US" sz="1800" b="1" dirty="0" err="1">
                <a:solidFill>
                  <a:schemeClr val="accent1"/>
                </a:solidFill>
              </a:rPr>
              <a:t>Osz</a:t>
            </a:r>
            <a:r>
              <a:rPr lang="hu-HU" sz="1800" b="1" dirty="0" err="1">
                <a:solidFill>
                  <a:schemeClr val="accent1"/>
                </a:solidFill>
              </a:rPr>
              <a:t>tály</a:t>
            </a:r>
            <a:endParaRPr lang="hu-HU" sz="1800" b="1" dirty="0">
              <a:solidFill>
                <a:schemeClr val="accent1"/>
              </a:solidFill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28A9E131-3E28-95C5-2CD2-DE0AFA94282D}"/>
              </a:ext>
            </a:extLst>
          </p:cNvPr>
          <p:cNvSpPr txBox="1"/>
          <p:nvPr/>
        </p:nvSpPr>
        <p:spPr>
          <a:xfrm>
            <a:off x="3882843" y="2597989"/>
            <a:ext cx="109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Tanár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43215B1-5428-3068-973A-8AB58F9CEC4A}"/>
              </a:ext>
            </a:extLst>
          </p:cNvPr>
          <p:cNvSpPr txBox="1"/>
          <p:nvPr/>
        </p:nvSpPr>
        <p:spPr>
          <a:xfrm>
            <a:off x="7624917" y="4185055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Terem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0BA8712-41FF-5899-9C5C-740E32F5901B}"/>
              </a:ext>
            </a:extLst>
          </p:cNvPr>
          <p:cNvSpPr txBox="1"/>
          <p:nvPr/>
        </p:nvSpPr>
        <p:spPr>
          <a:xfrm>
            <a:off x="7399703" y="1437600"/>
            <a:ext cx="141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Tantárgy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EE76B55-EBE1-8886-E4FE-DEB01D482298}"/>
              </a:ext>
            </a:extLst>
          </p:cNvPr>
          <p:cNvSpPr txBox="1"/>
          <p:nvPr/>
        </p:nvSpPr>
        <p:spPr>
          <a:xfrm>
            <a:off x="3308191" y="143775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Tanóra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5337FB7-09E7-5A2F-EFB4-E16881C8B153}"/>
              </a:ext>
            </a:extLst>
          </p:cNvPr>
          <p:cNvSpPr txBox="1"/>
          <p:nvPr/>
        </p:nvSpPr>
        <p:spPr>
          <a:xfrm>
            <a:off x="5321938" y="2602019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Elérhetőségi táblázat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FBFECB4-1852-DB7C-2670-8548F1BD1E39}"/>
              </a:ext>
            </a:extLst>
          </p:cNvPr>
          <p:cNvSpPr txBox="1"/>
          <p:nvPr/>
        </p:nvSpPr>
        <p:spPr>
          <a:xfrm>
            <a:off x="3010603" y="418505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Órarend</a:t>
            </a:r>
            <a:endParaRPr lang="en-US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FF2F99D7-2349-3BD9-1706-5D016D0CA68D}"/>
              </a:ext>
            </a:extLst>
          </p:cNvPr>
          <p:cNvCxnSpPr>
            <a:cxnSpLocks/>
            <a:endCxn id="230" idx="0"/>
          </p:cNvCxnSpPr>
          <p:nvPr/>
        </p:nvCxnSpPr>
        <p:spPr>
          <a:xfrm flipH="1">
            <a:off x="3174598" y="1830367"/>
            <a:ext cx="315473" cy="715144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488C3FDC-222B-B0AB-3E42-C29E158AC4D9}"/>
              </a:ext>
            </a:extLst>
          </p:cNvPr>
          <p:cNvCxnSpPr>
            <a:cxnSpLocks/>
          </p:cNvCxnSpPr>
          <p:nvPr/>
        </p:nvCxnSpPr>
        <p:spPr>
          <a:xfrm>
            <a:off x="4010628" y="1837790"/>
            <a:ext cx="128622" cy="70118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49BC40B2-9AB8-2F55-F996-57F2C591677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4331228" y="1622266"/>
            <a:ext cx="3068475" cy="15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DCA20071-5863-C415-734A-7D33A38E5504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05098" y="1806932"/>
            <a:ext cx="61677" cy="2321185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4FBDD379-7307-1D58-381B-CF3F2788C863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6701483" y="2971351"/>
            <a:ext cx="1164336" cy="1186944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2C150F94-2CC4-B6E6-1763-0B6061BC6DE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734125" y="2786685"/>
            <a:ext cx="587813" cy="196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2D08F69F-BC2C-5287-ADF1-B40FBF2103A7}"/>
              </a:ext>
            </a:extLst>
          </p:cNvPr>
          <p:cNvCxnSpPr>
            <a:cxnSpLocks/>
            <a:stCxn id="230" idx="2"/>
          </p:cNvCxnSpPr>
          <p:nvPr/>
        </p:nvCxnSpPr>
        <p:spPr>
          <a:xfrm>
            <a:off x="3174598" y="3092017"/>
            <a:ext cx="413661" cy="103610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CEAE87B2-63AB-B3CF-6A37-D69A34EECF80}"/>
              </a:ext>
            </a:extLst>
          </p:cNvPr>
          <p:cNvCxnSpPr>
            <a:cxnSpLocks/>
          </p:cNvCxnSpPr>
          <p:nvPr/>
        </p:nvCxnSpPr>
        <p:spPr>
          <a:xfrm flipH="1">
            <a:off x="3819710" y="3042789"/>
            <a:ext cx="381836" cy="111156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A149EB9F-49AA-9DD4-4505-C895DB15438D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flipH="1">
            <a:off x="4198749" y="4369721"/>
            <a:ext cx="3426168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40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Bevezető</a:t>
            </a:r>
            <a:endParaRPr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DFA144E-B9E7-B2D5-C84C-9566D2592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1156525" y="10356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Motiváció</a:t>
            </a:r>
            <a:endParaRPr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1156524" y="2096100"/>
            <a:ext cx="5301425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jelentős kihívás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optimális munka- és erőforrásbeosztás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hu-HU" sz="1800" dirty="0"/>
              <a:t>elérhető, könnyen használható szoftver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  <a:p>
            <a:pPr marL="285750" indent="-285750">
              <a:buClr>
                <a:schemeClr val="dk1"/>
              </a:buClr>
              <a:buSzPts val="1100"/>
            </a:pPr>
            <a:endParaRPr lang="hu-HU" sz="1800" dirty="0"/>
          </a:p>
        </p:txBody>
      </p:sp>
      <p:sp>
        <p:nvSpPr>
          <p:cNvPr id="216" name="Google Shape;216;p33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447768" y="920925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Célcsoport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3447768" y="1710256"/>
            <a:ext cx="5103301" cy="1789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800" dirty="0"/>
              <a:t>kisebb iskolák</a:t>
            </a:r>
            <a:r>
              <a:rPr lang="en-US" sz="1800" dirty="0"/>
              <a:t>: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 ~12 </a:t>
            </a:r>
            <a:r>
              <a:rPr lang="en-US" sz="1800" dirty="0" err="1">
                <a:solidFill>
                  <a:schemeClr val="tx1"/>
                </a:solidFill>
              </a:rPr>
              <a:t>oszt</a:t>
            </a:r>
            <a:r>
              <a:rPr lang="hu-HU" sz="1800" dirty="0" err="1">
                <a:solidFill>
                  <a:schemeClr val="tx1"/>
                </a:solidFill>
              </a:rPr>
              <a:t>ály</a:t>
            </a:r>
            <a:endParaRPr lang="en-US" sz="1800" dirty="0">
              <a:solidFill>
                <a:schemeClr val="tx1"/>
              </a:solidFill>
            </a:endParaRP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~28 tan</a:t>
            </a:r>
            <a:r>
              <a:rPr lang="hu-HU" sz="1800" dirty="0">
                <a:solidFill>
                  <a:schemeClr val="tx1"/>
                </a:solidFill>
              </a:rPr>
              <a:t>ár</a:t>
            </a:r>
            <a:endParaRPr lang="en-US" sz="1800" dirty="0">
              <a:solidFill>
                <a:schemeClr val="tx1"/>
              </a:solidFill>
            </a:endParaRP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~10 </a:t>
            </a:r>
            <a:r>
              <a:rPr lang="en-US" sz="1800" dirty="0" err="1">
                <a:solidFill>
                  <a:schemeClr val="tx1"/>
                </a:solidFill>
              </a:rPr>
              <a:t>terem</a:t>
            </a:r>
            <a:endParaRPr lang="hu-HU" sz="18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800" dirty="0"/>
              <a:t>időtávokra felosztott tanterv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800" dirty="0"/>
              <a:t>osztályokba csoportosított tanulók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800" dirty="0"/>
              <a:t>azonos terjedelmű órák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hu-HU" sz="1800" dirty="0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5717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probléma ismertetése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9904A48-6C16-334E-2727-F16E93668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017" y="3738117"/>
            <a:ext cx="4462500" cy="67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F18B16-F893-13B7-B2E4-0768BBD9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00" y="199342"/>
            <a:ext cx="7708200" cy="572700"/>
          </a:xfrm>
        </p:spPr>
        <p:txBody>
          <a:bodyPr/>
          <a:lstStyle/>
          <a:p>
            <a:r>
              <a:rPr lang="hu-HU" dirty="0"/>
              <a:t>Megszorítások</a:t>
            </a:r>
            <a:endParaRPr lang="en-US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9D657E8-4A4C-1FC6-8D31-AD9EC0053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402" y="886699"/>
            <a:ext cx="2738952" cy="442639"/>
          </a:xfrm>
        </p:spPr>
        <p:txBody>
          <a:bodyPr/>
          <a:lstStyle/>
          <a:p>
            <a:r>
              <a:rPr lang="hu-HU" dirty="0"/>
              <a:t>Erős megszorítások</a:t>
            </a:r>
            <a:endParaRPr lang="en-US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32B6BB73-EFB4-8F42-FF47-AD62728FC22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14028" y="1257785"/>
            <a:ext cx="2261700" cy="723900"/>
          </a:xfrm>
        </p:spPr>
        <p:txBody>
          <a:bodyPr/>
          <a:lstStyle/>
          <a:p>
            <a:r>
              <a:rPr lang="hu-HU" dirty="0">
                <a:solidFill>
                  <a:schemeClr val="bg2"/>
                </a:solidFill>
              </a:rPr>
              <a:t>Teljesítésük kötelező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D0440B21-8487-DC4F-8CC4-F5C822A5317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809672" y="886698"/>
            <a:ext cx="3258925" cy="442639"/>
          </a:xfrm>
        </p:spPr>
        <p:txBody>
          <a:bodyPr/>
          <a:lstStyle/>
          <a:p>
            <a:r>
              <a:rPr lang="hu-HU" dirty="0"/>
              <a:t>Gyenge megszorítások</a:t>
            </a:r>
            <a:endParaRPr lang="en-US" dirty="0"/>
          </a:p>
        </p:txBody>
      </p:sp>
      <p:sp>
        <p:nvSpPr>
          <p:cNvPr id="6" name="Alcím 5">
            <a:extLst>
              <a:ext uri="{FF2B5EF4-FFF2-40B4-BE49-F238E27FC236}">
                <a16:creationId xmlns:a16="http://schemas.microsoft.com/office/drawing/2014/main" id="{B71063C8-C877-A41C-5404-B9FE85D5B47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379723" y="1257785"/>
            <a:ext cx="2261700" cy="723900"/>
          </a:xfrm>
        </p:spPr>
        <p:txBody>
          <a:bodyPr/>
          <a:lstStyle/>
          <a:p>
            <a:r>
              <a:rPr lang="hu-HU" dirty="0">
                <a:solidFill>
                  <a:schemeClr val="bg2"/>
                </a:solidFill>
              </a:rPr>
              <a:t>Teljesítésük ajánlott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A215747-AB0D-1BF7-CBB3-49A0190C126D}"/>
              </a:ext>
            </a:extLst>
          </p:cNvPr>
          <p:cNvSpPr txBox="1"/>
          <p:nvPr/>
        </p:nvSpPr>
        <p:spPr>
          <a:xfrm>
            <a:off x="861184" y="1700424"/>
            <a:ext cx="36907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egy időpontban csak egy óra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osztályoknak </a:t>
            </a:r>
            <a:r>
              <a:rPr lang="en-US" dirty="0">
                <a:latin typeface="Montserrat" panose="00000500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tanárok</a:t>
            </a:r>
            <a:r>
              <a:rPr lang="en-US" dirty="0">
                <a:latin typeface="Montserrat" panose="00000500000000000000" pitchFamily="2" charset="0"/>
              </a:rPr>
              <a:t>nak</a:t>
            </a:r>
            <a:r>
              <a:rPr lang="hu-HU" dirty="0">
                <a:latin typeface="Montserrat" panose="00000500000000000000" pitchFamily="2" charset="0"/>
              </a:rPr>
              <a:t> és termeknek előre definiált időpontokban ne legyen órájuk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FF6658AE-60ED-EC89-94BD-C0E7E7FA421C}"/>
              </a:ext>
            </a:extLst>
          </p:cNvPr>
          <p:cNvSpPr txBox="1"/>
          <p:nvPr/>
        </p:nvSpPr>
        <p:spPr>
          <a:xfrm>
            <a:off x="4979152" y="2213726"/>
            <a:ext cx="36907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tanároknak minél kevesebb lyukasórájuk legyen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naponta kiegyenlített óraszám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osztályoknál priorizált órák korábbi tartása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1E9D534-EFFB-BA70-C52F-6CB9EC37BD1A}"/>
              </a:ext>
            </a:extLst>
          </p:cNvPr>
          <p:cNvSpPr txBox="1"/>
          <p:nvPr/>
        </p:nvSpPr>
        <p:spPr>
          <a:xfrm>
            <a:off x="1314028" y="2407706"/>
            <a:ext cx="30222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latin typeface="Montserrat" panose="00000500000000000000" pitchFamily="2" charset="0"/>
              </a:rPr>
              <a:t> 8-kor kezdődnek az órái </a:t>
            </a:r>
            <a:endParaRPr lang="en-US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hu-HU" dirty="0">
              <a:latin typeface="Montserrat" panose="00000500000000000000" pitchFamily="2" charset="0"/>
            </a:endParaRPr>
          </a:p>
          <a:p>
            <a:pPr marL="285750" lvl="7" indent="-285750">
              <a:buFont typeface="Wingdings" panose="05000000000000000000" pitchFamily="2" charset="2"/>
              <a:buChar char="Ø"/>
            </a:pPr>
            <a:r>
              <a:rPr lang="hu-HU" dirty="0">
                <a:latin typeface="Montserrat" panose="00000500000000000000" pitchFamily="2" charset="0"/>
              </a:rPr>
              <a:t>nem lehet lyukasórájuk</a:t>
            </a:r>
            <a:endParaRPr lang="en-US" dirty="0">
              <a:latin typeface="Montserrat" panose="00000500000000000000" pitchFamily="2" charset="0"/>
            </a:endParaRPr>
          </a:p>
          <a:p>
            <a:pPr marL="285750" lvl="7" indent="-285750">
              <a:buFont typeface="Wingdings" panose="05000000000000000000" pitchFamily="2" charset="2"/>
              <a:buChar char="Ø"/>
            </a:pPr>
            <a:endParaRPr lang="hu-HU" dirty="0">
              <a:latin typeface="Montserrat" panose="00000500000000000000" pitchFamily="2" charset="0"/>
            </a:endParaRPr>
          </a:p>
          <a:p>
            <a:pPr marL="285750" lvl="7" indent="-285750">
              <a:buFont typeface="Wingdings" panose="05000000000000000000" pitchFamily="2" charset="2"/>
              <a:buChar char="Ø"/>
            </a:pPr>
            <a:r>
              <a:rPr lang="hu-HU" dirty="0">
                <a:latin typeface="Montserrat" panose="00000500000000000000" pitchFamily="2" charset="0"/>
              </a:rPr>
              <a:t>egy tantárgyból egy nap csak egy órájuk lehet</a:t>
            </a:r>
          </a:p>
          <a:p>
            <a:endParaRPr 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0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C1931E-3D6F-5F61-073C-6932005E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Szimulált lehűtés</a:t>
            </a:r>
            <a:endParaRPr lang="en-US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D82539-9A1E-2F3F-0FF6-A4733D401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47" y="1923567"/>
            <a:ext cx="4631700" cy="740400"/>
          </a:xfrm>
        </p:spPr>
        <p:txBody>
          <a:bodyPr/>
          <a:lstStyle/>
          <a:p>
            <a:r>
              <a:rPr lang="hu-HU" dirty="0"/>
              <a:t>fémek edzési folyamatát idézi</a:t>
            </a:r>
          </a:p>
          <a:p>
            <a:endParaRPr lang="hu-HU" dirty="0"/>
          </a:p>
          <a:p>
            <a:pPr marL="114300" indent="0">
              <a:buNone/>
            </a:pPr>
            <a:endParaRPr lang="hu-HU" dirty="0"/>
          </a:p>
          <a:p>
            <a:pPr marL="114300" indent="0">
              <a:buNone/>
            </a:pPr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F077403-0311-6DF4-E07F-AA1645780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26" y="1393031"/>
            <a:ext cx="5526173" cy="3540095"/>
          </a:xfrm>
          <a:prstGeom prst="rect">
            <a:avLst/>
          </a:prstGeom>
        </p:spPr>
      </p:pic>
      <p:sp>
        <p:nvSpPr>
          <p:cNvPr id="8" name="Alcím 2">
            <a:extLst>
              <a:ext uri="{FF2B5EF4-FFF2-40B4-BE49-F238E27FC236}">
                <a16:creationId xmlns:a16="http://schemas.microsoft.com/office/drawing/2014/main" id="{251F2E65-CB1F-3079-EB8A-FA4F58DF8219}"/>
              </a:ext>
            </a:extLst>
          </p:cNvPr>
          <p:cNvSpPr txBox="1">
            <a:spLocks/>
          </p:cNvSpPr>
          <p:nvPr/>
        </p:nvSpPr>
        <p:spPr>
          <a:xfrm>
            <a:off x="110547" y="3572918"/>
            <a:ext cx="3178969" cy="595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>
              <a:buNone/>
            </a:pPr>
            <a:endParaRPr lang="hu-HU" dirty="0"/>
          </a:p>
          <a:p>
            <a:r>
              <a:rPr lang="hu-HU" dirty="0"/>
              <a:t>idő és erőforrásigényes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en-US" dirty="0"/>
          </a:p>
        </p:txBody>
      </p:sp>
      <p:sp>
        <p:nvSpPr>
          <p:cNvPr id="9" name="Alcím 2">
            <a:extLst>
              <a:ext uri="{FF2B5EF4-FFF2-40B4-BE49-F238E27FC236}">
                <a16:creationId xmlns:a16="http://schemas.microsoft.com/office/drawing/2014/main" id="{C258A198-53DD-9D59-9515-7845863F60D9}"/>
              </a:ext>
            </a:extLst>
          </p:cNvPr>
          <p:cNvSpPr txBox="1">
            <a:spLocks/>
          </p:cNvSpPr>
          <p:nvPr/>
        </p:nvSpPr>
        <p:spPr>
          <a:xfrm>
            <a:off x="110547" y="2663967"/>
            <a:ext cx="46317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>
              <a:buNone/>
            </a:pPr>
            <a:endParaRPr lang="hu-HU" dirty="0"/>
          </a:p>
          <a:p>
            <a:r>
              <a:rPr lang="hu-HU" dirty="0"/>
              <a:t>globális optimum megtalálása</a:t>
            </a:r>
          </a:p>
          <a:p>
            <a:endParaRPr lang="hu-HU" dirty="0"/>
          </a:p>
          <a:p>
            <a:pPr marL="114300" indent="0">
              <a:buFont typeface="Montserrat"/>
              <a:buNone/>
            </a:pPr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Szabadkéz 3">
                <a:extLst>
                  <a:ext uri="{FF2B5EF4-FFF2-40B4-BE49-F238E27FC236}">
                    <a16:creationId xmlns:a16="http://schemas.microsoft.com/office/drawing/2014/main" id="{22A2E4E0-331A-A5D1-B0D7-1E96B749BE50}"/>
                  </a:ext>
                </a:extLst>
              </p14:cNvPr>
              <p14:cNvContentPartPr/>
              <p14:nvPr/>
            </p14:nvContentPartPr>
            <p14:xfrm>
              <a:off x="3962280" y="2797187"/>
              <a:ext cx="360" cy="360"/>
            </p14:xfrm>
          </p:contentPart>
        </mc:Choice>
        <mc:Fallback>
          <p:pic>
            <p:nvPicPr>
              <p:cNvPr id="4" name="Szabadkéz 3">
                <a:extLst>
                  <a:ext uri="{FF2B5EF4-FFF2-40B4-BE49-F238E27FC236}">
                    <a16:creationId xmlns:a16="http://schemas.microsoft.com/office/drawing/2014/main" id="{22A2E4E0-331A-A5D1-B0D7-1E96B749B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4640" y="277918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80581D93-FAB0-7A99-6532-005E1A1C6BD2}"/>
                  </a:ext>
                </a:extLst>
              </p14:cNvPr>
              <p14:cNvContentPartPr/>
              <p14:nvPr/>
            </p14:nvContentPartPr>
            <p14:xfrm>
              <a:off x="3983880" y="2851547"/>
              <a:ext cx="5760" cy="27720"/>
            </p14:xfrm>
          </p:contentPart>
        </mc:Choice>
        <mc:Fallback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80581D93-FAB0-7A99-6532-005E1A1C6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6240" y="2833907"/>
                <a:ext cx="4140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58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CEEF57-4523-E490-0FBB-154197BD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425" y="2227050"/>
            <a:ext cx="5031884" cy="841800"/>
          </a:xfrm>
        </p:spPr>
        <p:txBody>
          <a:bodyPr/>
          <a:lstStyle/>
          <a:p>
            <a:r>
              <a:rPr lang="hu-HU" dirty="0"/>
              <a:t>Implementáció</a:t>
            </a:r>
            <a:endParaRPr lang="en-US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40F54F0-EE28-B9EA-1BAF-72E6976F35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ABD2BB15-5D78-FAE6-89D5-718720CB2DD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662065" y="1249050"/>
            <a:ext cx="4462500" cy="1141800"/>
          </a:xfrm>
        </p:spPr>
        <p:txBody>
          <a:bodyPr/>
          <a:lstStyle/>
          <a:p>
            <a:r>
              <a:rPr lang="hu-HU" dirty="0"/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1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4183</TotalTime>
  <Words>310</Words>
  <Application>Microsoft Office PowerPoint</Application>
  <PresentationFormat>Diavetítés a képernyőre (16:9 oldalarány)</PresentationFormat>
  <Paragraphs>187</Paragraphs>
  <Slides>27</Slides>
  <Notes>20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3" baseType="lpstr">
      <vt:lpstr>Montserrat</vt:lpstr>
      <vt:lpstr>Bahnschrift SemiBold</vt:lpstr>
      <vt:lpstr>Fira Sans Extra Condensed Medium</vt:lpstr>
      <vt:lpstr>Wingdings</vt:lpstr>
      <vt:lpstr>Arial</vt:lpstr>
      <vt:lpstr>Management Consulting Toolkit by Slidesgo</vt:lpstr>
      <vt:lpstr>Órarend készítő webalkalmazás szimulált lehűtéssel </vt:lpstr>
      <vt:lpstr>Tartalomjegyzék</vt:lpstr>
      <vt:lpstr>Bevezető</vt:lpstr>
      <vt:lpstr>Motiváció</vt:lpstr>
      <vt:lpstr>Célcsoport</vt:lpstr>
      <vt:lpstr>A probléma ismertetése</vt:lpstr>
      <vt:lpstr>Megszorítások</vt:lpstr>
      <vt:lpstr>Szimulált lehűtés</vt:lpstr>
      <vt:lpstr>Implementáció</vt:lpstr>
      <vt:lpstr>Implementáció</vt:lpstr>
      <vt:lpstr>Reprezentáció</vt:lpstr>
      <vt:lpstr>Backend</vt:lpstr>
      <vt:lpstr>Adatbázis</vt:lpstr>
      <vt:lpstr>Frontend</vt:lpstr>
      <vt:lpstr>Szolgáltatás</vt:lpstr>
      <vt:lpstr>Szimulált lehűtés</vt:lpstr>
      <vt:lpstr>04</vt:lpstr>
      <vt:lpstr>Kísérleti eredmények</vt:lpstr>
      <vt:lpstr>Paraméterek beállítása</vt:lpstr>
      <vt:lpstr>Továbbfejlesztések</vt:lpstr>
      <vt:lpstr>Továbbfejlesztések</vt:lpstr>
      <vt:lpstr>Demó</vt:lpstr>
      <vt:lpstr>PowerPoint-bemutató</vt:lpstr>
      <vt:lpstr>Források</vt:lpstr>
      <vt:lpstr>Köszönöm a figyelmet!</vt:lpstr>
      <vt:lpstr>Kérdések?</vt:lpstr>
      <vt:lpstr>Reprezentáció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Órarend készítő webalkalmazás szimulált lehűtéssel</dc:title>
  <dc:creator>Boti</dc:creator>
  <cp:lastModifiedBy>levente biro</cp:lastModifiedBy>
  <cp:revision>15</cp:revision>
  <dcterms:modified xsi:type="dcterms:W3CDTF">2023-07-05T11:05:59Z</dcterms:modified>
</cp:coreProperties>
</file>